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Amatic SC"/>
      <p:regular r:id="rId29"/>
      <p:bold r:id="rId30"/>
    </p:embeddedFont>
    <p:embeddedFont>
      <p:font typeface="Playfair Display"/>
      <p:regular r:id="rId31"/>
      <p:bold r:id="rId32"/>
      <p:italic r:id="rId33"/>
      <p:boldItalic r:id="rId34"/>
    </p:embeddedFont>
    <p:embeddedFont>
      <p:font typeface="Source Code Pr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A9806A-D5AD-47BA-ADF1-B7AC7C029F56}">
  <a:tblStyle styleId="{B5A9806A-D5AD-47BA-ADF1-B7AC7C029F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maticSC-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regular.fntdata"/><Relationship Id="rId30" Type="http://schemas.openxmlformats.org/officeDocument/2006/relationships/font" Target="fonts/AmaticSC-bold.fntdata"/><Relationship Id="rId11" Type="http://schemas.openxmlformats.org/officeDocument/2006/relationships/slide" Target="slides/slide5.xml"/><Relationship Id="rId33" Type="http://schemas.openxmlformats.org/officeDocument/2006/relationships/font" Target="fonts/PlayfairDisplay-italic.fntdata"/><Relationship Id="rId10" Type="http://schemas.openxmlformats.org/officeDocument/2006/relationships/slide" Target="slides/slide4.xml"/><Relationship Id="rId32" Type="http://schemas.openxmlformats.org/officeDocument/2006/relationships/font" Target="fonts/PlayfairDisplay-bold.fntdata"/><Relationship Id="rId13" Type="http://schemas.openxmlformats.org/officeDocument/2006/relationships/slide" Target="slides/slide7.xml"/><Relationship Id="rId35" Type="http://schemas.openxmlformats.org/officeDocument/2006/relationships/font" Target="fonts/SourceCodePro-regular.fntdata"/><Relationship Id="rId12" Type="http://schemas.openxmlformats.org/officeDocument/2006/relationships/slide" Target="slides/slide6.xml"/><Relationship Id="rId34" Type="http://schemas.openxmlformats.org/officeDocument/2006/relationships/font" Target="fonts/PlayfairDisplay-boldItalic.fntdata"/><Relationship Id="rId15" Type="http://schemas.openxmlformats.org/officeDocument/2006/relationships/slide" Target="slides/slide9.xml"/><Relationship Id="rId37" Type="http://schemas.openxmlformats.org/officeDocument/2006/relationships/font" Target="fonts/SourceCodePro-italic.fntdata"/><Relationship Id="rId14" Type="http://schemas.openxmlformats.org/officeDocument/2006/relationships/slide" Target="slides/slide8.xml"/><Relationship Id="rId36" Type="http://schemas.openxmlformats.org/officeDocument/2006/relationships/font" Target="fonts/SourceCodePr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SourceCodePr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20a220d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20a220d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0a220d4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0a220d4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3d2ffcd46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3d2ffcd46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3d2ffcd46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3d2ffcd46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20a220d4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20a220d4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419c22b7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419c22b7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20a220d4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20a220d4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20a220d4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20a220d4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419c22b7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419c22b7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53d2ffcd46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3d2ffcd46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53d2ffcd4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3d2ffcd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20a220d4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20a220d4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0a220d4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0a220d4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20a220d4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20a220d4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53d2ffcd46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3d2ffcd46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3d2ffcd46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3d2ffcd46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20a220d4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20a220d4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fullerton.zoom.us/rec/share/DfTJ4rZEsvKH2NBHg0bmChQVUdcxALtZSB2Fl94T-dY5KqFd_2sLNAE87zjri48x.BTsImraxfcg5DRbG?startTime=1608489439000" TargetMode="External"/><Relationship Id="rId4" Type="http://schemas.openxmlformats.org/officeDocument/2006/relationships/hyperlink" Target="https://anjali.d352s8xgghpe8t.amplifyapp.com/" TargetMode="External"/><Relationship Id="rId5" Type="http://schemas.openxmlformats.org/officeDocument/2006/relationships/hyperlink" Target="https://drive.google.com/file/d/13QS4lCs21s_-r0pdewl9gysoDPMR2TXq/view?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gif"/><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167100" y="103425"/>
            <a:ext cx="8809800" cy="967200"/>
          </a:xfrm>
          <a:prstGeom prst="rect">
            <a:avLst/>
          </a:prstGeom>
        </p:spPr>
        <p:txBody>
          <a:bodyPr anchorCtr="0" anchor="ctr" bIns="91425" lIns="91425" spcFirstLastPara="1" rIns="91425" wrap="square" tIns="91425">
            <a:noAutofit/>
          </a:bodyPr>
          <a:lstStyle/>
          <a:p>
            <a:pPr indent="0" lvl="0" marL="228600" rtl="0" algn="just">
              <a:spcBef>
                <a:spcPts val="595"/>
              </a:spcBef>
              <a:spcAft>
                <a:spcPts val="0"/>
              </a:spcAft>
              <a:buNone/>
            </a:pPr>
            <a:r>
              <a:rPr lang="en" sz="3400">
                <a:latin typeface="Times New Roman"/>
                <a:ea typeface="Times New Roman"/>
                <a:cs typeface="Times New Roman"/>
                <a:sym typeface="Times New Roman"/>
              </a:rPr>
              <a:t>Cloud-Based</a:t>
            </a:r>
            <a:r>
              <a:rPr lang="en" sz="3400">
                <a:latin typeface="Times New Roman"/>
                <a:ea typeface="Times New Roman"/>
                <a:cs typeface="Times New Roman"/>
                <a:sym typeface="Times New Roman"/>
              </a:rPr>
              <a:t> </a:t>
            </a:r>
            <a:r>
              <a:rPr lang="en" sz="3400">
                <a:latin typeface="Times New Roman"/>
                <a:ea typeface="Times New Roman"/>
                <a:cs typeface="Times New Roman"/>
                <a:sym typeface="Times New Roman"/>
              </a:rPr>
              <a:t>Productivity Web Application</a:t>
            </a:r>
            <a:endParaRPr sz="3400">
              <a:latin typeface="Times New Roman"/>
              <a:ea typeface="Times New Roman"/>
              <a:cs typeface="Times New Roman"/>
              <a:sym typeface="Times New Roman"/>
            </a:endParaRPr>
          </a:p>
        </p:txBody>
      </p:sp>
      <p:sp>
        <p:nvSpPr>
          <p:cNvPr id="57" name="Google Shape;57;p13"/>
          <p:cNvSpPr txBox="1"/>
          <p:nvPr/>
        </p:nvSpPr>
        <p:spPr>
          <a:xfrm>
            <a:off x="167100" y="3951750"/>
            <a:ext cx="89769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1"/>
                </a:solidFill>
                <a:latin typeface="Times New Roman"/>
                <a:ea typeface="Times New Roman"/>
                <a:cs typeface="Times New Roman"/>
                <a:sym typeface="Times New Roman"/>
              </a:rPr>
              <a:t>By: Aditi Patil | Ankita Kulkarni | Anjali Iyer | Shraddha Yadav</a:t>
            </a:r>
            <a:endParaRPr b="1" sz="100">
              <a:latin typeface="Times New Roman"/>
              <a:ea typeface="Times New Roman"/>
              <a:cs typeface="Times New Roman"/>
              <a:sym typeface="Times New Roman"/>
            </a:endParaRPr>
          </a:p>
        </p:txBody>
      </p:sp>
      <p:pic>
        <p:nvPicPr>
          <p:cNvPr id="58" name="Google Shape;58;p13"/>
          <p:cNvPicPr preferRelativeResize="0"/>
          <p:nvPr/>
        </p:nvPicPr>
        <p:blipFill>
          <a:blip r:embed="rId3">
            <a:alphaModFix/>
          </a:blip>
          <a:stretch>
            <a:fillRect/>
          </a:stretch>
        </p:blipFill>
        <p:spPr>
          <a:xfrm>
            <a:off x="4726900" y="1112625"/>
            <a:ext cx="4250000" cy="2125000"/>
          </a:xfrm>
          <a:prstGeom prst="rect">
            <a:avLst/>
          </a:prstGeom>
          <a:noFill/>
          <a:ln>
            <a:noFill/>
          </a:ln>
        </p:spPr>
      </p:pic>
      <p:pic>
        <p:nvPicPr>
          <p:cNvPr id="59" name="Google Shape;59;p13"/>
          <p:cNvPicPr preferRelativeResize="0"/>
          <p:nvPr/>
        </p:nvPicPr>
        <p:blipFill rotWithShape="1">
          <a:blip r:embed="rId4">
            <a:alphaModFix/>
          </a:blip>
          <a:srcRect b="0" l="34092" r="34006" t="0"/>
          <a:stretch/>
        </p:blipFill>
        <p:spPr>
          <a:xfrm>
            <a:off x="167100" y="1112625"/>
            <a:ext cx="1364600" cy="2125000"/>
          </a:xfrm>
          <a:prstGeom prst="rect">
            <a:avLst/>
          </a:prstGeom>
          <a:noFill/>
          <a:ln>
            <a:noFill/>
          </a:ln>
        </p:spPr>
      </p:pic>
      <p:pic>
        <p:nvPicPr>
          <p:cNvPr id="60" name="Google Shape;60;p13"/>
          <p:cNvPicPr preferRelativeResize="0"/>
          <p:nvPr/>
        </p:nvPicPr>
        <p:blipFill rotWithShape="1">
          <a:blip r:embed="rId5">
            <a:alphaModFix/>
          </a:blip>
          <a:srcRect b="0" l="4743" r="0" t="0"/>
          <a:stretch/>
        </p:blipFill>
        <p:spPr>
          <a:xfrm>
            <a:off x="1677650" y="1112625"/>
            <a:ext cx="2903301" cy="212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199975" y="2259150"/>
            <a:ext cx="3964800" cy="1973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2. App Sign In Page</a:t>
            </a:r>
            <a:endParaRPr/>
          </a:p>
        </p:txBody>
      </p:sp>
      <p:pic>
        <p:nvPicPr>
          <p:cNvPr id="124" name="Google Shape;124;p22"/>
          <p:cNvPicPr preferRelativeResize="0"/>
          <p:nvPr/>
        </p:nvPicPr>
        <p:blipFill>
          <a:blip r:embed="rId3">
            <a:alphaModFix/>
          </a:blip>
          <a:stretch>
            <a:fillRect/>
          </a:stretch>
        </p:blipFill>
        <p:spPr>
          <a:xfrm>
            <a:off x="4445097" y="0"/>
            <a:ext cx="469890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4647106" y="0"/>
            <a:ext cx="4496889" cy="5143500"/>
          </a:xfrm>
          <a:prstGeom prst="rect">
            <a:avLst/>
          </a:prstGeom>
          <a:noFill/>
          <a:ln>
            <a:noFill/>
          </a:ln>
        </p:spPr>
      </p:pic>
      <p:sp>
        <p:nvSpPr>
          <p:cNvPr id="130" name="Google Shape;130;p23"/>
          <p:cNvSpPr txBox="1"/>
          <p:nvPr>
            <p:ph type="title"/>
          </p:nvPr>
        </p:nvSpPr>
        <p:spPr>
          <a:xfrm>
            <a:off x="533425" y="1759250"/>
            <a:ext cx="3810600" cy="14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To-Do List Page with Sign Out Button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4"/>
          <p:cNvPicPr preferRelativeResize="0"/>
          <p:nvPr/>
        </p:nvPicPr>
        <p:blipFill>
          <a:blip r:embed="rId3">
            <a:alphaModFix/>
          </a:blip>
          <a:stretch>
            <a:fillRect/>
          </a:stretch>
        </p:blipFill>
        <p:spPr>
          <a:xfrm>
            <a:off x="152400" y="470413"/>
            <a:ext cx="8839202" cy="4597613"/>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36" name="Google Shape;136;p24"/>
          <p:cNvSpPr txBox="1"/>
          <p:nvPr/>
        </p:nvSpPr>
        <p:spPr>
          <a:xfrm>
            <a:off x="1715250" y="82600"/>
            <a:ext cx="57135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AWS DynamoDB Console - Table Storing To Do List Information</a:t>
            </a:r>
            <a:endParaRPr b="1" sz="15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152400" y="472100"/>
            <a:ext cx="8839202" cy="4622166"/>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42" name="Google Shape;142;p25"/>
          <p:cNvSpPr txBox="1"/>
          <p:nvPr/>
        </p:nvSpPr>
        <p:spPr>
          <a:xfrm>
            <a:off x="1504950" y="61600"/>
            <a:ext cx="66825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AWS Cognito Console - User Pool Containing Registered User Information</a:t>
            </a:r>
            <a:endParaRPr b="1">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21712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Live Demo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Team’s Individual Contribution</a:t>
            </a:r>
            <a:endParaRPr>
              <a:latin typeface="Times New Roman"/>
              <a:ea typeface="Times New Roman"/>
              <a:cs typeface="Times New Roman"/>
              <a:sym typeface="Times New Roman"/>
            </a:endParaRPr>
          </a:p>
        </p:txBody>
      </p:sp>
      <p:sp>
        <p:nvSpPr>
          <p:cNvPr id="153" name="Google Shape;153;p27"/>
          <p:cNvSpPr txBox="1"/>
          <p:nvPr/>
        </p:nvSpPr>
        <p:spPr>
          <a:xfrm>
            <a:off x="655425" y="1510825"/>
            <a:ext cx="7543200" cy="3000000"/>
          </a:xfrm>
          <a:prstGeom prst="rect">
            <a:avLst/>
          </a:prstGeom>
          <a:noFill/>
          <a:ln>
            <a:noFill/>
          </a:ln>
        </p:spPr>
        <p:txBody>
          <a:bodyPr anchorCtr="0" anchor="t" bIns="91425" lIns="91425" spcFirstLastPara="1" rIns="91425" wrap="square" tIns="91425">
            <a:noAutofit/>
          </a:bodyPr>
          <a:lstStyle/>
          <a:p>
            <a:pPr indent="-317500" lvl="0" marL="457200" rtl="0" algn="just">
              <a:spcBef>
                <a:spcPts val="595"/>
              </a:spcBef>
              <a:spcAft>
                <a:spcPts val="0"/>
              </a:spcAft>
              <a:buSzPts val="1400"/>
              <a:buFont typeface="Times New Roman"/>
              <a:buChar char="●"/>
            </a:pPr>
            <a:r>
              <a:rPr lang="en">
                <a:latin typeface="Times New Roman"/>
                <a:ea typeface="Times New Roman"/>
                <a:cs typeface="Times New Roman"/>
                <a:sym typeface="Times New Roman"/>
              </a:rPr>
              <a:t>Ankita Kulkarni - Backend Development using different Amazon web services like Cognito, Amplify and DynamoDB.</a:t>
            </a:r>
            <a:endParaRPr>
              <a:latin typeface="Times New Roman"/>
              <a:ea typeface="Times New Roman"/>
              <a:cs typeface="Times New Roman"/>
              <a:sym typeface="Times New Roman"/>
            </a:endParaRPr>
          </a:p>
          <a:p>
            <a:pPr indent="0" lvl="0" marL="914400" rtl="0" algn="just">
              <a:spcBef>
                <a:spcPts val="595"/>
              </a:spcBef>
              <a:spcAft>
                <a:spcPts val="0"/>
              </a:spcAft>
              <a:buNone/>
            </a:pPr>
            <a:r>
              <a:t/>
            </a:r>
            <a:endParaRPr>
              <a:latin typeface="Times New Roman"/>
              <a:ea typeface="Times New Roman"/>
              <a:cs typeface="Times New Roman"/>
              <a:sym typeface="Times New Roman"/>
            </a:endParaRPr>
          </a:p>
          <a:p>
            <a:pPr indent="-317500" lvl="0" marL="457200" rtl="0" algn="just">
              <a:spcBef>
                <a:spcPts val="595"/>
              </a:spcBef>
              <a:spcAft>
                <a:spcPts val="0"/>
              </a:spcAft>
              <a:buSzPts val="1400"/>
              <a:buFont typeface="Times New Roman"/>
              <a:buChar char="●"/>
            </a:pPr>
            <a:r>
              <a:rPr lang="en">
                <a:latin typeface="Times New Roman"/>
                <a:ea typeface="Times New Roman"/>
                <a:cs typeface="Times New Roman"/>
                <a:sym typeface="Times New Roman"/>
              </a:rPr>
              <a:t>Aditi Patil -  Front-End Development using React.js, JavaScript, HTML and CSS. </a:t>
            </a:r>
            <a:endParaRPr>
              <a:latin typeface="Times New Roman"/>
              <a:ea typeface="Times New Roman"/>
              <a:cs typeface="Times New Roman"/>
              <a:sym typeface="Times New Roman"/>
            </a:endParaRPr>
          </a:p>
          <a:p>
            <a:pPr indent="0" lvl="0" marL="914400" rtl="0" algn="just">
              <a:spcBef>
                <a:spcPts val="595"/>
              </a:spcBef>
              <a:spcAft>
                <a:spcPts val="0"/>
              </a:spcAft>
              <a:buNone/>
            </a:pPr>
            <a:r>
              <a:t/>
            </a:r>
            <a:endParaRPr>
              <a:latin typeface="Times New Roman"/>
              <a:ea typeface="Times New Roman"/>
              <a:cs typeface="Times New Roman"/>
              <a:sym typeface="Times New Roman"/>
            </a:endParaRPr>
          </a:p>
          <a:p>
            <a:pPr indent="-317500" lvl="0" marL="457200" rtl="0" algn="just">
              <a:spcBef>
                <a:spcPts val="595"/>
              </a:spcBef>
              <a:spcAft>
                <a:spcPts val="0"/>
              </a:spcAft>
              <a:buSzPts val="1400"/>
              <a:buFont typeface="Times New Roman"/>
              <a:buChar char="●"/>
            </a:pPr>
            <a:r>
              <a:rPr lang="en">
                <a:latin typeface="Times New Roman"/>
                <a:ea typeface="Times New Roman"/>
                <a:cs typeface="Times New Roman"/>
                <a:sym typeface="Times New Roman"/>
              </a:rPr>
              <a:t>Anjali Iyer - Integration of the front-end and the back-end to ensure seamless integration and web app functionality, and running basic tests on the web application.</a:t>
            </a:r>
            <a:endParaRPr>
              <a:latin typeface="Times New Roman"/>
              <a:ea typeface="Times New Roman"/>
              <a:cs typeface="Times New Roman"/>
              <a:sym typeface="Times New Roman"/>
            </a:endParaRPr>
          </a:p>
          <a:p>
            <a:pPr indent="0" lvl="0" marL="914400" rtl="0" algn="just">
              <a:spcBef>
                <a:spcPts val="595"/>
              </a:spcBef>
              <a:spcAft>
                <a:spcPts val="0"/>
              </a:spcAft>
              <a:buNone/>
            </a:pPr>
            <a:r>
              <a:t/>
            </a:r>
            <a:endParaRPr>
              <a:latin typeface="Times New Roman"/>
              <a:ea typeface="Times New Roman"/>
              <a:cs typeface="Times New Roman"/>
              <a:sym typeface="Times New Roman"/>
            </a:endParaRPr>
          </a:p>
          <a:p>
            <a:pPr indent="-317500" lvl="0" marL="457200" rtl="0" algn="just">
              <a:spcBef>
                <a:spcPts val="595"/>
              </a:spcBef>
              <a:spcAft>
                <a:spcPts val="0"/>
              </a:spcAft>
              <a:buSzPts val="1400"/>
              <a:buFont typeface="Times New Roman"/>
              <a:buChar char="●"/>
            </a:pPr>
            <a:r>
              <a:rPr lang="en">
                <a:latin typeface="Times New Roman"/>
                <a:ea typeface="Times New Roman"/>
                <a:cs typeface="Times New Roman"/>
                <a:sym typeface="Times New Roman"/>
              </a:rPr>
              <a:t>Shraddha Yadav - Backend Development using different Amazon web services like Amplify and GraphQL.</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Future Scope</a:t>
            </a:r>
            <a:endParaRPr>
              <a:latin typeface="Times New Roman"/>
              <a:ea typeface="Times New Roman"/>
              <a:cs typeface="Times New Roman"/>
              <a:sym typeface="Times New Roman"/>
            </a:endParaRPr>
          </a:p>
        </p:txBody>
      </p:sp>
      <p:sp>
        <p:nvSpPr>
          <p:cNvPr id="159" name="Google Shape;159;p28"/>
          <p:cNvSpPr txBox="1"/>
          <p:nvPr/>
        </p:nvSpPr>
        <p:spPr>
          <a:xfrm>
            <a:off x="369950" y="1265000"/>
            <a:ext cx="8031300" cy="32580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Font typeface="Calibri"/>
              <a:buAutoNum type="arabicPeriod"/>
            </a:pPr>
            <a:r>
              <a:rPr lang="en" sz="1600">
                <a:latin typeface="Calibri"/>
                <a:ea typeface="Calibri"/>
                <a:cs typeface="Calibri"/>
                <a:sym typeface="Calibri"/>
              </a:rPr>
              <a:t>Developing a React Native App for iOS and Android based devices.</a:t>
            </a:r>
            <a:endParaRPr sz="1600">
              <a:latin typeface="Calibri"/>
              <a:ea typeface="Calibri"/>
              <a:cs typeface="Calibri"/>
              <a:sym typeface="Calibri"/>
            </a:endParaRPr>
          </a:p>
          <a:p>
            <a:pPr indent="-330200" lvl="0" marL="457200" rtl="0" algn="just">
              <a:lnSpc>
                <a:spcPct val="150000"/>
              </a:lnSpc>
              <a:spcBef>
                <a:spcPts val="0"/>
              </a:spcBef>
              <a:spcAft>
                <a:spcPts val="0"/>
              </a:spcAft>
              <a:buSzPts val="1600"/>
              <a:buFont typeface="Calibri"/>
              <a:buAutoNum type="arabicPeriod"/>
            </a:pPr>
            <a:r>
              <a:rPr lang="en" sz="1600">
                <a:latin typeface="Calibri"/>
                <a:ea typeface="Calibri"/>
                <a:cs typeface="Calibri"/>
                <a:sym typeface="Calibri"/>
              </a:rPr>
              <a:t>We can add Machine Learning Libraries to auto suggest users tasks that are added repeatedly, at regular intervals.</a:t>
            </a:r>
            <a:endParaRPr sz="1600">
              <a:latin typeface="Calibri"/>
              <a:ea typeface="Calibri"/>
              <a:cs typeface="Calibri"/>
              <a:sym typeface="Calibri"/>
            </a:endParaRPr>
          </a:p>
          <a:p>
            <a:pPr indent="-330200" lvl="0" marL="457200" rtl="0" algn="just">
              <a:lnSpc>
                <a:spcPct val="150000"/>
              </a:lnSpc>
              <a:spcBef>
                <a:spcPts val="0"/>
              </a:spcBef>
              <a:spcAft>
                <a:spcPts val="0"/>
              </a:spcAft>
              <a:buSzPts val="1600"/>
              <a:buFont typeface="Calibri"/>
              <a:buAutoNum type="arabicPeriod"/>
            </a:pPr>
            <a:r>
              <a:rPr lang="en" sz="1600">
                <a:latin typeface="Calibri"/>
                <a:ea typeface="Calibri"/>
                <a:cs typeface="Calibri"/>
                <a:sym typeface="Calibri"/>
              </a:rPr>
              <a:t>We can add a reminder for a task so that the user gets an email and a push notification about the task.</a:t>
            </a:r>
            <a:endParaRPr sz="1600">
              <a:latin typeface="Calibri"/>
              <a:ea typeface="Calibri"/>
              <a:cs typeface="Calibri"/>
              <a:sym typeface="Calibri"/>
            </a:endParaRPr>
          </a:p>
          <a:p>
            <a:pPr indent="-330200" lvl="0" marL="457200" rtl="0" algn="just">
              <a:lnSpc>
                <a:spcPct val="150000"/>
              </a:lnSpc>
              <a:spcBef>
                <a:spcPts val="0"/>
              </a:spcBef>
              <a:spcAft>
                <a:spcPts val="0"/>
              </a:spcAft>
              <a:buSzPts val="1600"/>
              <a:buFont typeface="Calibri"/>
              <a:buAutoNum type="arabicPeriod"/>
            </a:pPr>
            <a:r>
              <a:rPr lang="en" sz="1600">
                <a:latin typeface="Calibri"/>
                <a:ea typeface="Calibri"/>
                <a:cs typeface="Calibri"/>
                <a:sym typeface="Calibri"/>
              </a:rPr>
              <a:t>We can integrate this application with third party applications like Google Calendar or iCal for seamless access.</a:t>
            </a:r>
            <a:endParaRPr sz="1600">
              <a:latin typeface="Calibri"/>
              <a:ea typeface="Calibri"/>
              <a:cs typeface="Calibri"/>
              <a:sym typeface="Calibri"/>
            </a:endParaRPr>
          </a:p>
          <a:p>
            <a:pPr indent="-330200" lvl="0" marL="457200" rtl="0" algn="just">
              <a:lnSpc>
                <a:spcPct val="150000"/>
              </a:lnSpc>
              <a:spcBef>
                <a:spcPts val="0"/>
              </a:spcBef>
              <a:spcAft>
                <a:spcPts val="0"/>
              </a:spcAft>
              <a:buSzPts val="1600"/>
              <a:buFont typeface="Calibri"/>
              <a:buAutoNum type="arabicPeriod"/>
            </a:pPr>
            <a:r>
              <a:rPr lang="en" sz="1600">
                <a:latin typeface="Calibri"/>
                <a:ea typeface="Calibri"/>
                <a:cs typeface="Calibri"/>
                <a:sym typeface="Calibri"/>
              </a:rPr>
              <a:t>Sorting the task according to the priorities, high, medium and low.</a:t>
            </a:r>
            <a:endParaRPr sz="16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LINKS</a:t>
            </a:r>
            <a:endParaRPr>
              <a:solidFill>
                <a:srgbClr val="000000"/>
              </a:solidFill>
              <a:latin typeface="Times New Roman"/>
              <a:ea typeface="Times New Roman"/>
              <a:cs typeface="Times New Roman"/>
              <a:sym typeface="Times New Roman"/>
            </a:endParaRPr>
          </a:p>
        </p:txBody>
      </p:sp>
      <p:sp>
        <p:nvSpPr>
          <p:cNvPr id="165" name="Google Shape;165;p29"/>
          <p:cNvSpPr txBox="1"/>
          <p:nvPr/>
        </p:nvSpPr>
        <p:spPr>
          <a:xfrm>
            <a:off x="1110900" y="1455300"/>
            <a:ext cx="6743400" cy="3142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Char char="➢"/>
            </a:pPr>
            <a:r>
              <a:rPr b="1" lang="en" sz="1500">
                <a:latin typeface="Times New Roman"/>
                <a:ea typeface="Times New Roman"/>
                <a:cs typeface="Times New Roman"/>
                <a:sym typeface="Times New Roman"/>
              </a:rPr>
              <a:t>Recorded Presentation - </a:t>
            </a:r>
            <a:r>
              <a:rPr b="1" lang="en" sz="1500" u="sng">
                <a:solidFill>
                  <a:schemeClr val="hlink"/>
                </a:solidFill>
                <a:latin typeface="Times New Roman"/>
                <a:ea typeface="Times New Roman"/>
                <a:cs typeface="Times New Roman"/>
                <a:sym typeface="Times New Roman"/>
                <a:hlinkClick r:id="rId3"/>
              </a:rPr>
              <a:t>https://fullerton.zoom.us/rec/share/DfTJ4rZEsvKH2NBHg0bmChQVUdcxALtZSB2Fl94T-dY5KqFd_2sLNAE87zjri48x.BTsImraxfcg5DRbG?startTime=1608489439000</a:t>
            </a:r>
            <a:endParaRPr b="1" sz="1500">
              <a:latin typeface="Times New Roman"/>
              <a:ea typeface="Times New Roman"/>
              <a:cs typeface="Times New Roman"/>
              <a:sym typeface="Times New Roman"/>
            </a:endParaRPr>
          </a:p>
          <a:p>
            <a:pPr indent="0" lvl="0" marL="0" rtl="0" algn="l">
              <a:spcBef>
                <a:spcPts val="0"/>
              </a:spcBef>
              <a:spcAft>
                <a:spcPts val="0"/>
              </a:spcAft>
              <a:buNone/>
            </a:pPr>
            <a:r>
              <a:t/>
            </a:r>
            <a:endParaRPr b="1" sz="1500">
              <a:latin typeface="Times New Roman"/>
              <a:ea typeface="Times New Roman"/>
              <a:cs typeface="Times New Roman"/>
              <a:sym typeface="Times New Roman"/>
            </a:endParaRPr>
          </a:p>
          <a:p>
            <a:pPr indent="457200" lvl="0" marL="0" rtl="0" algn="l">
              <a:spcBef>
                <a:spcPts val="0"/>
              </a:spcBef>
              <a:spcAft>
                <a:spcPts val="0"/>
              </a:spcAft>
              <a:buNone/>
            </a:pPr>
            <a:r>
              <a:rPr b="1" lang="en" sz="1500">
                <a:latin typeface="Times New Roman"/>
                <a:ea typeface="Times New Roman"/>
                <a:cs typeface="Times New Roman"/>
                <a:sym typeface="Times New Roman"/>
              </a:rPr>
              <a:t>Password: yQ*q7AwB</a:t>
            </a:r>
            <a:endParaRPr b="1"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 sz="1500">
                <a:latin typeface="Times New Roman"/>
                <a:ea typeface="Times New Roman"/>
                <a:cs typeface="Times New Roman"/>
                <a:sym typeface="Times New Roman"/>
              </a:rPr>
              <a:t>Project Link </a:t>
            </a:r>
            <a:r>
              <a:rPr lang="en" sz="1500">
                <a:latin typeface="Times New Roman"/>
                <a:ea typeface="Times New Roman"/>
                <a:cs typeface="Times New Roman"/>
                <a:sym typeface="Times New Roman"/>
              </a:rPr>
              <a:t>- </a:t>
            </a:r>
            <a:r>
              <a:rPr lang="en" sz="1500" u="sng">
                <a:solidFill>
                  <a:schemeClr val="hlink"/>
                </a:solidFill>
                <a:latin typeface="Times New Roman"/>
                <a:ea typeface="Times New Roman"/>
                <a:cs typeface="Times New Roman"/>
                <a:sym typeface="Times New Roman"/>
                <a:hlinkClick r:id="rId4"/>
              </a:rPr>
              <a:t>https://anjali.d352s8xgghpe8t.amplifyapp.com/</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 sz="1500">
                <a:latin typeface="Times New Roman"/>
                <a:ea typeface="Times New Roman"/>
                <a:cs typeface="Times New Roman"/>
                <a:sym typeface="Times New Roman"/>
              </a:rPr>
              <a:t>IEEE format Paper </a:t>
            </a:r>
            <a:r>
              <a:rPr lang="en" sz="1500">
                <a:latin typeface="Times New Roman"/>
                <a:ea typeface="Times New Roman"/>
                <a:cs typeface="Times New Roman"/>
                <a:sym typeface="Times New Roman"/>
              </a:rPr>
              <a:t>- </a:t>
            </a:r>
            <a:r>
              <a:rPr lang="en" sz="1500" u="sng">
                <a:solidFill>
                  <a:schemeClr val="hlink"/>
                </a:solidFill>
                <a:latin typeface="Times New Roman"/>
                <a:ea typeface="Times New Roman"/>
                <a:cs typeface="Times New Roman"/>
                <a:sym typeface="Times New Roman"/>
                <a:hlinkClick r:id="rId5"/>
              </a:rPr>
              <a:t>https://drive.google.com/file/d/13QS4lCs21s_-r0pdewl9gysoDPMR2TXq/view?usp=sharing</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169" name="Shape 169"/>
        <p:cNvGrpSpPr/>
        <p:nvPr/>
      </p:nvGrpSpPr>
      <p:grpSpPr>
        <a:xfrm>
          <a:off x="0" y="0"/>
          <a:ext cx="0" cy="0"/>
          <a:chOff x="0" y="0"/>
          <a:chExt cx="0" cy="0"/>
        </a:xfrm>
      </p:grpSpPr>
      <p:sp>
        <p:nvSpPr>
          <p:cNvPr id="170" name="Google Shape;170;p30"/>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600">
                <a:latin typeface="Playfair Display"/>
                <a:ea typeface="Playfair Display"/>
                <a:cs typeface="Playfair Display"/>
                <a:sym typeface="Playfair Display"/>
              </a:rPr>
              <a:t>THANK YOU</a:t>
            </a:r>
            <a:endParaRPr sz="6600">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Roboto"/>
                <a:ea typeface="Roboto"/>
                <a:cs typeface="Roboto"/>
                <a:sym typeface="Roboto"/>
              </a:rPr>
              <a:t>AGENDA</a:t>
            </a:r>
            <a:endParaRPr sz="3400">
              <a:latin typeface="Roboto"/>
              <a:ea typeface="Roboto"/>
              <a:cs typeface="Roboto"/>
              <a:sym typeface="Roboto"/>
            </a:endParaRPr>
          </a:p>
        </p:txBody>
      </p:sp>
      <p:sp>
        <p:nvSpPr>
          <p:cNvPr id="66" name="Google Shape;66;p14"/>
          <p:cNvSpPr txBox="1"/>
          <p:nvPr>
            <p:ph idx="1" type="body"/>
          </p:nvPr>
        </p:nvSpPr>
        <p:spPr>
          <a:xfrm>
            <a:off x="444550" y="1038250"/>
            <a:ext cx="5125800" cy="3830700"/>
          </a:xfrm>
          <a:prstGeom prst="rect">
            <a:avLst/>
          </a:prstGeom>
          <a:noFill/>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Roboto"/>
              <a:buAutoNum type="arabicPeriod"/>
            </a:pPr>
            <a:r>
              <a:rPr lang="en" sz="2200">
                <a:solidFill>
                  <a:srgbClr val="000000"/>
                </a:solidFill>
                <a:latin typeface="Roboto"/>
                <a:ea typeface="Roboto"/>
                <a:cs typeface="Roboto"/>
                <a:sym typeface="Roboto"/>
              </a:rPr>
              <a:t>Introduction</a:t>
            </a:r>
            <a:endParaRPr sz="2200">
              <a:solidFill>
                <a:srgbClr val="000000"/>
              </a:solidFill>
              <a:latin typeface="Roboto"/>
              <a:ea typeface="Roboto"/>
              <a:cs typeface="Roboto"/>
              <a:sym typeface="Roboto"/>
            </a:endParaRPr>
          </a:p>
          <a:p>
            <a:pPr indent="-368300" lvl="0" marL="457200" rtl="0" algn="l">
              <a:spcBef>
                <a:spcPts val="0"/>
              </a:spcBef>
              <a:spcAft>
                <a:spcPts val="0"/>
              </a:spcAft>
              <a:buClr>
                <a:srgbClr val="000000"/>
              </a:buClr>
              <a:buSzPts val="2200"/>
              <a:buFont typeface="Roboto"/>
              <a:buAutoNum type="arabicPeriod"/>
            </a:pPr>
            <a:r>
              <a:rPr lang="en" sz="2200">
                <a:solidFill>
                  <a:srgbClr val="000000"/>
                </a:solidFill>
                <a:latin typeface="Roboto"/>
                <a:ea typeface="Roboto"/>
                <a:cs typeface="Roboto"/>
                <a:sym typeface="Roboto"/>
              </a:rPr>
              <a:t>App Features</a:t>
            </a:r>
            <a:endParaRPr sz="2200">
              <a:solidFill>
                <a:srgbClr val="000000"/>
              </a:solidFill>
              <a:latin typeface="Roboto"/>
              <a:ea typeface="Roboto"/>
              <a:cs typeface="Roboto"/>
              <a:sym typeface="Roboto"/>
            </a:endParaRPr>
          </a:p>
          <a:p>
            <a:pPr indent="-368300" lvl="0" marL="457200" rtl="0" algn="l">
              <a:spcBef>
                <a:spcPts val="0"/>
              </a:spcBef>
              <a:spcAft>
                <a:spcPts val="0"/>
              </a:spcAft>
              <a:buClr>
                <a:srgbClr val="000000"/>
              </a:buClr>
              <a:buSzPts val="2200"/>
              <a:buFont typeface="Roboto"/>
              <a:buAutoNum type="arabicPeriod"/>
            </a:pPr>
            <a:r>
              <a:rPr lang="en" sz="2200">
                <a:solidFill>
                  <a:srgbClr val="000000"/>
                </a:solidFill>
                <a:latin typeface="Roboto"/>
                <a:ea typeface="Roboto"/>
                <a:cs typeface="Roboto"/>
                <a:sym typeface="Roboto"/>
              </a:rPr>
              <a:t>Technologies Used</a:t>
            </a:r>
            <a:endParaRPr sz="2200">
              <a:solidFill>
                <a:srgbClr val="000000"/>
              </a:solidFill>
              <a:latin typeface="Roboto"/>
              <a:ea typeface="Roboto"/>
              <a:cs typeface="Roboto"/>
              <a:sym typeface="Roboto"/>
            </a:endParaRPr>
          </a:p>
          <a:p>
            <a:pPr indent="-368300" lvl="0" marL="457200" rtl="0" algn="l">
              <a:spcBef>
                <a:spcPts val="0"/>
              </a:spcBef>
              <a:spcAft>
                <a:spcPts val="0"/>
              </a:spcAft>
              <a:buClr>
                <a:srgbClr val="000000"/>
              </a:buClr>
              <a:buSzPts val="2200"/>
              <a:buFont typeface="Roboto"/>
              <a:buAutoNum type="arabicPeriod"/>
            </a:pPr>
            <a:r>
              <a:rPr lang="en" sz="2200">
                <a:solidFill>
                  <a:srgbClr val="000000"/>
                </a:solidFill>
                <a:latin typeface="Roboto"/>
                <a:ea typeface="Roboto"/>
                <a:cs typeface="Roboto"/>
                <a:sym typeface="Roboto"/>
              </a:rPr>
              <a:t>Progress Plan</a:t>
            </a:r>
            <a:endParaRPr sz="2200">
              <a:solidFill>
                <a:srgbClr val="000000"/>
              </a:solidFill>
              <a:latin typeface="Roboto"/>
              <a:ea typeface="Roboto"/>
              <a:cs typeface="Roboto"/>
              <a:sym typeface="Roboto"/>
            </a:endParaRPr>
          </a:p>
          <a:p>
            <a:pPr indent="-368300" lvl="0" marL="457200" rtl="0" algn="l">
              <a:spcBef>
                <a:spcPts val="0"/>
              </a:spcBef>
              <a:spcAft>
                <a:spcPts val="0"/>
              </a:spcAft>
              <a:buClr>
                <a:srgbClr val="000000"/>
              </a:buClr>
              <a:buSzPts val="2200"/>
              <a:buFont typeface="Roboto"/>
              <a:buAutoNum type="arabicPeriod"/>
            </a:pPr>
            <a:r>
              <a:rPr lang="en" sz="2200">
                <a:solidFill>
                  <a:srgbClr val="000000"/>
                </a:solidFill>
                <a:latin typeface="Roboto"/>
                <a:ea typeface="Roboto"/>
                <a:cs typeface="Roboto"/>
                <a:sym typeface="Roboto"/>
              </a:rPr>
              <a:t>Application Screenshots</a:t>
            </a:r>
            <a:endParaRPr sz="2200">
              <a:solidFill>
                <a:srgbClr val="000000"/>
              </a:solidFill>
              <a:latin typeface="Roboto"/>
              <a:ea typeface="Roboto"/>
              <a:cs typeface="Roboto"/>
              <a:sym typeface="Roboto"/>
            </a:endParaRPr>
          </a:p>
          <a:p>
            <a:pPr indent="-368300" lvl="0" marL="457200" rtl="0" algn="l">
              <a:spcBef>
                <a:spcPts val="0"/>
              </a:spcBef>
              <a:spcAft>
                <a:spcPts val="0"/>
              </a:spcAft>
              <a:buClr>
                <a:srgbClr val="000000"/>
              </a:buClr>
              <a:buSzPts val="2200"/>
              <a:buFont typeface="Roboto"/>
              <a:buAutoNum type="arabicPeriod"/>
            </a:pPr>
            <a:r>
              <a:rPr lang="en" sz="2200">
                <a:solidFill>
                  <a:srgbClr val="000000"/>
                </a:solidFill>
                <a:latin typeface="Roboto"/>
                <a:ea typeface="Roboto"/>
                <a:cs typeface="Roboto"/>
                <a:sym typeface="Roboto"/>
              </a:rPr>
              <a:t>Console Screenshots</a:t>
            </a:r>
            <a:endParaRPr sz="2200">
              <a:solidFill>
                <a:srgbClr val="000000"/>
              </a:solidFill>
              <a:latin typeface="Roboto"/>
              <a:ea typeface="Roboto"/>
              <a:cs typeface="Roboto"/>
              <a:sym typeface="Roboto"/>
            </a:endParaRPr>
          </a:p>
          <a:p>
            <a:pPr indent="-368300" lvl="0" marL="457200" rtl="0" algn="l">
              <a:spcBef>
                <a:spcPts val="0"/>
              </a:spcBef>
              <a:spcAft>
                <a:spcPts val="0"/>
              </a:spcAft>
              <a:buClr>
                <a:srgbClr val="000000"/>
              </a:buClr>
              <a:buSzPts val="2200"/>
              <a:buFont typeface="Roboto"/>
              <a:buAutoNum type="arabicPeriod"/>
            </a:pPr>
            <a:r>
              <a:rPr lang="en" sz="2200">
                <a:solidFill>
                  <a:srgbClr val="000000"/>
                </a:solidFill>
                <a:latin typeface="Roboto"/>
                <a:ea typeface="Roboto"/>
                <a:cs typeface="Roboto"/>
                <a:sym typeface="Roboto"/>
              </a:rPr>
              <a:t>Live Demo</a:t>
            </a:r>
            <a:endParaRPr sz="2200">
              <a:solidFill>
                <a:srgbClr val="000000"/>
              </a:solidFill>
              <a:latin typeface="Roboto"/>
              <a:ea typeface="Roboto"/>
              <a:cs typeface="Roboto"/>
              <a:sym typeface="Roboto"/>
            </a:endParaRPr>
          </a:p>
          <a:p>
            <a:pPr indent="-368300" lvl="0" marL="457200" rtl="0" algn="l">
              <a:spcBef>
                <a:spcPts val="0"/>
              </a:spcBef>
              <a:spcAft>
                <a:spcPts val="0"/>
              </a:spcAft>
              <a:buClr>
                <a:srgbClr val="000000"/>
              </a:buClr>
              <a:buSzPts val="2200"/>
              <a:buFont typeface="Roboto"/>
              <a:buAutoNum type="arabicPeriod"/>
            </a:pPr>
            <a:r>
              <a:rPr lang="en" sz="2200">
                <a:solidFill>
                  <a:srgbClr val="000000"/>
                </a:solidFill>
                <a:latin typeface="Roboto"/>
                <a:ea typeface="Roboto"/>
                <a:cs typeface="Roboto"/>
                <a:sym typeface="Roboto"/>
              </a:rPr>
              <a:t>Team’s Individual Contribution</a:t>
            </a:r>
            <a:endParaRPr sz="2200">
              <a:solidFill>
                <a:srgbClr val="000000"/>
              </a:solidFill>
              <a:latin typeface="Roboto"/>
              <a:ea typeface="Roboto"/>
              <a:cs typeface="Roboto"/>
              <a:sym typeface="Roboto"/>
            </a:endParaRPr>
          </a:p>
          <a:p>
            <a:pPr indent="-368300" lvl="0" marL="457200" rtl="0" algn="l">
              <a:spcBef>
                <a:spcPts val="0"/>
              </a:spcBef>
              <a:spcAft>
                <a:spcPts val="0"/>
              </a:spcAft>
              <a:buClr>
                <a:srgbClr val="000000"/>
              </a:buClr>
              <a:buSzPts val="2200"/>
              <a:buFont typeface="Roboto"/>
              <a:buAutoNum type="arabicPeriod"/>
            </a:pPr>
            <a:r>
              <a:rPr lang="en" sz="2200">
                <a:solidFill>
                  <a:srgbClr val="000000"/>
                </a:solidFill>
                <a:latin typeface="Roboto"/>
                <a:ea typeface="Roboto"/>
                <a:cs typeface="Roboto"/>
                <a:sym typeface="Roboto"/>
              </a:rPr>
              <a:t>Future Scope</a:t>
            </a:r>
            <a:endParaRPr sz="2200">
              <a:solidFill>
                <a:srgbClr val="000000"/>
              </a:solidFill>
              <a:latin typeface="Roboto"/>
              <a:ea typeface="Roboto"/>
              <a:cs typeface="Roboto"/>
              <a:sym typeface="Roboto"/>
            </a:endParaRPr>
          </a:p>
        </p:txBody>
      </p:sp>
      <p:pic>
        <p:nvPicPr>
          <p:cNvPr id="67" name="Google Shape;67;p14"/>
          <p:cNvPicPr preferRelativeResize="0"/>
          <p:nvPr/>
        </p:nvPicPr>
        <p:blipFill>
          <a:blip r:embed="rId3">
            <a:alphaModFix/>
          </a:blip>
          <a:stretch>
            <a:fillRect/>
          </a:stretch>
        </p:blipFill>
        <p:spPr>
          <a:xfrm>
            <a:off x="5570350" y="1460433"/>
            <a:ext cx="3261950" cy="29606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490700" y="292850"/>
            <a:ext cx="8520600" cy="8010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Roboto"/>
                <a:ea typeface="Roboto"/>
                <a:cs typeface="Roboto"/>
                <a:sym typeface="Roboto"/>
              </a:rPr>
              <a:t>INTRODUCTION</a:t>
            </a:r>
            <a:endParaRPr sz="3400">
              <a:latin typeface="Roboto"/>
              <a:ea typeface="Roboto"/>
              <a:cs typeface="Roboto"/>
              <a:sym typeface="Roboto"/>
            </a:endParaRPr>
          </a:p>
        </p:txBody>
      </p:sp>
      <p:sp>
        <p:nvSpPr>
          <p:cNvPr id="73" name="Google Shape;73;p15"/>
          <p:cNvSpPr txBox="1"/>
          <p:nvPr>
            <p:ph idx="1" type="body"/>
          </p:nvPr>
        </p:nvSpPr>
        <p:spPr>
          <a:xfrm>
            <a:off x="311700" y="1093850"/>
            <a:ext cx="5028300" cy="367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We have been forced to stay at home and practice social distancing in an effort to “flatten the curve”, so to speed, and reduce the spread of the coronavirus.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This has led to a “work-from-home” system, where the working class no longer needs to commute to and from work. There are many benefits to the work-from-home system, such as virtually no commute time and increased family interaction.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However, there are certain drawbacks as well, such as loss of productivity and increased procrastination.</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So to help improve the situation to an extent possible we decided to create a cloud based web application that will help us manage our time and keep up with us during these unprecedented times.</a:t>
            </a:r>
            <a:endParaRPr sz="1400">
              <a:solidFill>
                <a:srgbClr val="000000"/>
              </a:solidFill>
              <a:latin typeface="Calibri"/>
              <a:ea typeface="Calibri"/>
              <a:cs typeface="Calibri"/>
              <a:sym typeface="Calibri"/>
            </a:endParaRPr>
          </a:p>
        </p:txBody>
      </p:sp>
      <p:pic>
        <p:nvPicPr>
          <p:cNvPr id="74" name="Google Shape;74;p15"/>
          <p:cNvPicPr preferRelativeResize="0"/>
          <p:nvPr/>
        </p:nvPicPr>
        <p:blipFill>
          <a:blip r:embed="rId3">
            <a:alphaModFix/>
          </a:blip>
          <a:stretch>
            <a:fillRect/>
          </a:stretch>
        </p:blipFill>
        <p:spPr>
          <a:xfrm>
            <a:off x="5554275" y="1093850"/>
            <a:ext cx="3049976" cy="3539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228600" rtl="0" algn="just">
              <a:spcBef>
                <a:spcPts val="595"/>
              </a:spcBef>
              <a:spcAft>
                <a:spcPts val="0"/>
              </a:spcAft>
              <a:buNone/>
            </a:pPr>
            <a:r>
              <a:rPr lang="en" sz="3400">
                <a:latin typeface="Times New Roman"/>
                <a:ea typeface="Times New Roman"/>
                <a:cs typeface="Times New Roman"/>
                <a:sym typeface="Times New Roman"/>
              </a:rPr>
              <a:t>Cloud-Based Productivity Web Application</a:t>
            </a:r>
            <a:endParaRPr sz="3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0" name="Google Shape;80;p16"/>
          <p:cNvSpPr txBox="1"/>
          <p:nvPr>
            <p:ph idx="1" type="body"/>
          </p:nvPr>
        </p:nvSpPr>
        <p:spPr>
          <a:xfrm>
            <a:off x="311700" y="1228675"/>
            <a:ext cx="8520600" cy="3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This web application can be run on any device with supports a standard http browser and few key features of this</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
                <a:solidFill>
                  <a:srgbClr val="000000"/>
                </a:solidFill>
                <a:latin typeface="Calibri"/>
                <a:ea typeface="Calibri"/>
                <a:cs typeface="Calibri"/>
                <a:sym typeface="Calibri"/>
              </a:rPr>
              <a:t>application would be-</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Allows creating new account using email address and phone number</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Allows user sign in and authentication using Cognito</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Reset password</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Create a new task</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Edit a task</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Delete a task</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
                <a:solidFill>
                  <a:srgbClr val="000000"/>
                </a:solidFill>
                <a:latin typeface="Calibri"/>
                <a:ea typeface="Calibri"/>
                <a:cs typeface="Calibri"/>
                <a:sym typeface="Calibri"/>
              </a:rPr>
              <a:t>View all, pending &amp; completed tasks</a:t>
            </a:r>
            <a:endParaRPr>
              <a:solidFill>
                <a:srgbClr val="000000"/>
              </a:solidFill>
              <a:latin typeface="Calibri"/>
              <a:ea typeface="Calibri"/>
              <a:cs typeface="Calibri"/>
              <a:sym typeface="Calibri"/>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457200" rtl="0" algn="l">
              <a:spcBef>
                <a:spcPts val="0"/>
              </a:spcBef>
              <a:spcAft>
                <a:spcPts val="160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 Front End</a:t>
            </a:r>
            <a:endParaRPr/>
          </a:p>
        </p:txBody>
      </p:sp>
      <p:sp>
        <p:nvSpPr>
          <p:cNvPr id="86" name="Google Shape;86;p17"/>
          <p:cNvSpPr txBox="1"/>
          <p:nvPr>
            <p:ph idx="1" type="body"/>
          </p:nvPr>
        </p:nvSpPr>
        <p:spPr>
          <a:xfrm>
            <a:off x="311700" y="1228675"/>
            <a:ext cx="5076300" cy="3714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400">
                <a:solidFill>
                  <a:srgbClr val="000000"/>
                </a:solidFill>
                <a:latin typeface="Calibri"/>
                <a:ea typeface="Calibri"/>
                <a:cs typeface="Calibri"/>
                <a:sym typeface="Calibri"/>
              </a:rPr>
              <a:t>React.js:</a:t>
            </a:r>
            <a:r>
              <a:rPr lang="en" sz="1400">
                <a:solidFill>
                  <a:srgbClr val="000000"/>
                </a:solidFill>
                <a:latin typeface="Calibri"/>
                <a:ea typeface="Calibri"/>
                <a:cs typeface="Calibri"/>
                <a:sym typeface="Calibri"/>
              </a:rPr>
              <a:t> </a:t>
            </a:r>
            <a:endParaRPr sz="1400">
              <a:solidFill>
                <a:srgbClr val="000000"/>
              </a:solidFill>
              <a:latin typeface="Calibri"/>
              <a:ea typeface="Calibri"/>
              <a:cs typeface="Calibri"/>
              <a:sym typeface="Calibri"/>
            </a:endParaRPr>
          </a:p>
          <a:p>
            <a:pPr indent="0" lvl="0" marL="0" rtl="0" algn="just">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just">
              <a:spcBef>
                <a:spcPts val="0"/>
              </a:spcBef>
              <a:spcAft>
                <a:spcPts val="0"/>
              </a:spcAft>
              <a:buNone/>
            </a:pPr>
            <a:r>
              <a:rPr lang="en" sz="1400">
                <a:solidFill>
                  <a:srgbClr val="000000"/>
                </a:solidFill>
                <a:latin typeface="Calibri"/>
                <a:ea typeface="Calibri"/>
                <a:cs typeface="Calibri"/>
                <a:sym typeface="Calibri"/>
              </a:rPr>
              <a:t>We selected React.js platform. ReactJS is a JavaScript library used to create UI components that can be reused. I helps us design user interfaces that are composable. Lots of people in MVC use Respond as the View.</a:t>
            </a:r>
            <a:endParaRPr sz="1400">
              <a:solidFill>
                <a:srgbClr val="000000"/>
              </a:solidFill>
              <a:latin typeface="Calibri"/>
              <a:ea typeface="Calibri"/>
              <a:cs typeface="Calibri"/>
              <a:sym typeface="Calibri"/>
            </a:endParaRPr>
          </a:p>
          <a:p>
            <a:pPr indent="0" lvl="0" marL="0" rtl="0" algn="just">
              <a:spcBef>
                <a:spcPts val="0"/>
              </a:spcBef>
              <a:spcAft>
                <a:spcPts val="0"/>
              </a:spcAft>
              <a:buNone/>
            </a:pPr>
            <a:r>
              <a:t/>
            </a:r>
            <a:endParaRPr sz="1400">
              <a:solidFill>
                <a:srgbClr val="000000"/>
              </a:solidFill>
              <a:latin typeface="Calibri"/>
              <a:ea typeface="Calibri"/>
              <a:cs typeface="Calibri"/>
              <a:sym typeface="Calibri"/>
            </a:endParaRPr>
          </a:p>
          <a:p>
            <a:pPr indent="0" lvl="0" marL="0" rtl="0" algn="just">
              <a:spcBef>
                <a:spcPts val="0"/>
              </a:spcBef>
              <a:spcAft>
                <a:spcPts val="0"/>
              </a:spcAft>
              <a:buNone/>
            </a:pPr>
            <a:r>
              <a:rPr lang="en" sz="1400">
                <a:solidFill>
                  <a:srgbClr val="000000"/>
                </a:solidFill>
                <a:latin typeface="Calibri"/>
                <a:ea typeface="Calibri"/>
                <a:cs typeface="Calibri"/>
                <a:sym typeface="Calibri"/>
              </a:rPr>
              <a:t>Offering a simpler programming model and better results, React abstracts the DOM from you. React can also render using Node on the server, and using React Native, it can control native apps as well. It provides one-way reactive data flow, reducing the boilerplate and making it simpler to reason than standard data binding.</a:t>
            </a:r>
            <a:endParaRPr sz="1400">
              <a:latin typeface="Calibri"/>
              <a:ea typeface="Calibri"/>
              <a:cs typeface="Calibri"/>
              <a:sym typeface="Calibri"/>
            </a:endParaRPr>
          </a:p>
        </p:txBody>
      </p:sp>
      <p:pic>
        <p:nvPicPr>
          <p:cNvPr id="87" name="Google Shape;87;p17"/>
          <p:cNvPicPr preferRelativeResize="0"/>
          <p:nvPr/>
        </p:nvPicPr>
        <p:blipFill>
          <a:blip r:embed="rId3">
            <a:alphaModFix/>
          </a:blip>
          <a:stretch>
            <a:fillRect/>
          </a:stretch>
        </p:blipFill>
        <p:spPr>
          <a:xfrm>
            <a:off x="5659135" y="1802506"/>
            <a:ext cx="2712875" cy="1538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Technologies</a:t>
            </a:r>
            <a:endParaRPr/>
          </a:p>
        </p:txBody>
      </p:sp>
      <p:sp>
        <p:nvSpPr>
          <p:cNvPr id="93" name="Google Shape;93;p18"/>
          <p:cNvSpPr txBox="1"/>
          <p:nvPr>
            <p:ph idx="1" type="body"/>
          </p:nvPr>
        </p:nvSpPr>
        <p:spPr>
          <a:xfrm>
            <a:off x="311700" y="1228675"/>
            <a:ext cx="5209500" cy="3340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Font typeface="Calibri"/>
              <a:buAutoNum type="alphaUcPeriod"/>
            </a:pPr>
            <a:r>
              <a:rPr b="1" lang="en" sz="1400">
                <a:solidFill>
                  <a:srgbClr val="000000"/>
                </a:solidFill>
                <a:latin typeface="Calibri"/>
                <a:ea typeface="Calibri"/>
                <a:cs typeface="Calibri"/>
                <a:sym typeface="Calibri"/>
              </a:rPr>
              <a:t>Amplify: </a:t>
            </a:r>
            <a:r>
              <a:rPr lang="en" sz="1400">
                <a:solidFill>
                  <a:srgbClr val="000000"/>
                </a:solidFill>
                <a:latin typeface="Calibri"/>
                <a:ea typeface="Calibri"/>
                <a:cs typeface="Calibri"/>
                <a:sym typeface="Calibri"/>
              </a:rPr>
              <a:t>AWS Amplify is an end-to-end solution that enables mobile and front-end web developers to build and deploy secure, scalable full stack applications, powered by AWS. </a:t>
            </a:r>
            <a:endParaRPr sz="1400">
              <a:solidFill>
                <a:srgbClr val="000000"/>
              </a:solidFill>
              <a:latin typeface="Calibri"/>
              <a:ea typeface="Calibri"/>
              <a:cs typeface="Calibri"/>
              <a:sym typeface="Calibri"/>
            </a:endParaRPr>
          </a:p>
          <a:p>
            <a:pPr indent="-317500" lvl="0" marL="457200" rtl="0" algn="just">
              <a:spcBef>
                <a:spcPts val="0"/>
              </a:spcBef>
              <a:spcAft>
                <a:spcPts val="0"/>
              </a:spcAft>
              <a:buClr>
                <a:srgbClr val="000000"/>
              </a:buClr>
              <a:buSzPts val="1400"/>
              <a:buFont typeface="Calibri"/>
              <a:buAutoNum type="alphaUcPeriod"/>
            </a:pPr>
            <a:r>
              <a:rPr b="1" lang="en" sz="1400">
                <a:solidFill>
                  <a:srgbClr val="000000"/>
                </a:solidFill>
                <a:latin typeface="Calibri"/>
                <a:ea typeface="Calibri"/>
                <a:cs typeface="Calibri"/>
                <a:sym typeface="Calibri"/>
              </a:rPr>
              <a:t>Cognito:</a:t>
            </a:r>
            <a:r>
              <a:rPr lang="en" sz="1400">
                <a:solidFill>
                  <a:srgbClr val="000000"/>
                </a:solidFill>
                <a:latin typeface="Calibri"/>
                <a:ea typeface="Calibri"/>
                <a:cs typeface="Calibri"/>
                <a:sym typeface="Calibri"/>
              </a:rPr>
              <a:t> We are using Amazon Cognito as our user authentication service. It lets us add user sign-up, sign-in, and access control to your web and mobile apps quickly and easily. </a:t>
            </a:r>
            <a:endParaRPr sz="1400">
              <a:solidFill>
                <a:srgbClr val="000000"/>
              </a:solidFill>
              <a:latin typeface="Calibri"/>
              <a:ea typeface="Calibri"/>
              <a:cs typeface="Calibri"/>
              <a:sym typeface="Calibri"/>
            </a:endParaRPr>
          </a:p>
          <a:p>
            <a:pPr indent="-317500" lvl="0" marL="457200" rtl="0" algn="just">
              <a:spcBef>
                <a:spcPts val="0"/>
              </a:spcBef>
              <a:spcAft>
                <a:spcPts val="0"/>
              </a:spcAft>
              <a:buClr>
                <a:srgbClr val="000000"/>
              </a:buClr>
              <a:buSzPts val="1400"/>
              <a:buFont typeface="Calibri"/>
              <a:buAutoNum type="alphaUcPeriod"/>
            </a:pPr>
            <a:r>
              <a:rPr b="1" lang="en" sz="1400">
                <a:solidFill>
                  <a:srgbClr val="000000"/>
                </a:solidFill>
                <a:latin typeface="Calibri"/>
                <a:ea typeface="Calibri"/>
                <a:cs typeface="Calibri"/>
                <a:sym typeface="Calibri"/>
              </a:rPr>
              <a:t>GraphQL:</a:t>
            </a:r>
            <a:r>
              <a:rPr lang="en" sz="1400">
                <a:solidFill>
                  <a:srgbClr val="000000"/>
                </a:solidFill>
                <a:latin typeface="Calibri"/>
                <a:ea typeface="Calibri"/>
                <a:cs typeface="Calibri"/>
                <a:sym typeface="Calibri"/>
              </a:rPr>
              <a:t> GraphQL is a language for APIs that enables you to query and manipulate data easily through an intuitive and flexible syntax. </a:t>
            </a:r>
            <a:endParaRPr sz="1400">
              <a:solidFill>
                <a:srgbClr val="000000"/>
              </a:solidFill>
              <a:latin typeface="Calibri"/>
              <a:ea typeface="Calibri"/>
              <a:cs typeface="Calibri"/>
              <a:sym typeface="Calibri"/>
            </a:endParaRPr>
          </a:p>
          <a:p>
            <a:pPr indent="-317500" lvl="0" marL="457200" rtl="0" algn="just">
              <a:spcBef>
                <a:spcPts val="0"/>
              </a:spcBef>
              <a:spcAft>
                <a:spcPts val="0"/>
              </a:spcAft>
              <a:buClr>
                <a:srgbClr val="000000"/>
              </a:buClr>
              <a:buSzPts val="1400"/>
              <a:buFont typeface="Calibri"/>
              <a:buAutoNum type="alphaUcPeriod"/>
            </a:pPr>
            <a:r>
              <a:rPr b="1" lang="en" sz="1400">
                <a:solidFill>
                  <a:srgbClr val="000000"/>
                </a:solidFill>
                <a:latin typeface="Calibri"/>
                <a:ea typeface="Calibri"/>
                <a:cs typeface="Calibri"/>
                <a:sym typeface="Calibri"/>
              </a:rPr>
              <a:t>DynamoDB:</a:t>
            </a:r>
            <a:r>
              <a:rPr lang="en" sz="1400">
                <a:solidFill>
                  <a:srgbClr val="000000"/>
                </a:solidFill>
                <a:latin typeface="Calibri"/>
                <a:ea typeface="Calibri"/>
                <a:cs typeface="Calibri"/>
                <a:sym typeface="Calibri"/>
              </a:rPr>
              <a:t> And lastly we went with Dynamodb as our storage service since it is Fast and flexible NoSQL database service for any scale. </a:t>
            </a:r>
            <a:endParaRPr sz="1400">
              <a:solidFill>
                <a:srgbClr val="000000"/>
              </a:solidFill>
              <a:latin typeface="Calibri"/>
              <a:ea typeface="Calibri"/>
              <a:cs typeface="Calibri"/>
              <a:sym typeface="Calibri"/>
            </a:endParaRPr>
          </a:p>
        </p:txBody>
      </p:sp>
      <p:pic>
        <p:nvPicPr>
          <p:cNvPr id="94" name="Google Shape;94;p18"/>
          <p:cNvPicPr preferRelativeResize="0"/>
          <p:nvPr/>
        </p:nvPicPr>
        <p:blipFill>
          <a:blip r:embed="rId3">
            <a:alphaModFix/>
          </a:blip>
          <a:stretch>
            <a:fillRect/>
          </a:stretch>
        </p:blipFill>
        <p:spPr>
          <a:xfrm>
            <a:off x="5771350" y="292840"/>
            <a:ext cx="2153425" cy="1205910"/>
          </a:xfrm>
          <a:prstGeom prst="rect">
            <a:avLst/>
          </a:prstGeom>
          <a:noFill/>
          <a:ln>
            <a:noFill/>
          </a:ln>
        </p:spPr>
      </p:pic>
      <p:pic>
        <p:nvPicPr>
          <p:cNvPr id="95" name="Google Shape;95;p18"/>
          <p:cNvPicPr preferRelativeResize="0"/>
          <p:nvPr/>
        </p:nvPicPr>
        <p:blipFill rotWithShape="1">
          <a:blip r:embed="rId4">
            <a:alphaModFix/>
          </a:blip>
          <a:srcRect b="0" l="0" r="0" t="3827"/>
          <a:stretch/>
        </p:blipFill>
        <p:spPr>
          <a:xfrm>
            <a:off x="6785250" y="3710450"/>
            <a:ext cx="2235475" cy="1133875"/>
          </a:xfrm>
          <a:prstGeom prst="rect">
            <a:avLst/>
          </a:prstGeom>
          <a:noFill/>
          <a:ln>
            <a:noFill/>
          </a:ln>
        </p:spPr>
      </p:pic>
      <p:pic>
        <p:nvPicPr>
          <p:cNvPr id="96" name="Google Shape;96;p18"/>
          <p:cNvPicPr preferRelativeResize="0"/>
          <p:nvPr/>
        </p:nvPicPr>
        <p:blipFill>
          <a:blip r:embed="rId5">
            <a:alphaModFix/>
          </a:blip>
          <a:stretch>
            <a:fillRect/>
          </a:stretch>
        </p:blipFill>
        <p:spPr>
          <a:xfrm>
            <a:off x="5974850" y="2523300"/>
            <a:ext cx="1746429" cy="1133875"/>
          </a:xfrm>
          <a:prstGeom prst="rect">
            <a:avLst/>
          </a:prstGeom>
          <a:noFill/>
          <a:ln>
            <a:noFill/>
          </a:ln>
        </p:spPr>
      </p:pic>
      <p:pic>
        <p:nvPicPr>
          <p:cNvPr id="97" name="Google Shape;97;p18"/>
          <p:cNvPicPr preferRelativeResize="0"/>
          <p:nvPr/>
        </p:nvPicPr>
        <p:blipFill>
          <a:blip r:embed="rId6">
            <a:alphaModFix/>
          </a:blip>
          <a:stretch>
            <a:fillRect/>
          </a:stretch>
        </p:blipFill>
        <p:spPr>
          <a:xfrm>
            <a:off x="7336660" y="1228675"/>
            <a:ext cx="1495652" cy="124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387150" y="37688"/>
            <a:ext cx="58302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Roboto"/>
                <a:ea typeface="Roboto"/>
                <a:cs typeface="Roboto"/>
                <a:sym typeface="Roboto"/>
              </a:rPr>
              <a:t>PROGRESS PLAN</a:t>
            </a:r>
            <a:endParaRPr sz="4500"/>
          </a:p>
        </p:txBody>
      </p:sp>
      <p:graphicFrame>
        <p:nvGraphicFramePr>
          <p:cNvPr id="103" name="Google Shape;103;p19"/>
          <p:cNvGraphicFramePr/>
          <p:nvPr/>
        </p:nvGraphicFramePr>
        <p:xfrm>
          <a:off x="1030250" y="934300"/>
          <a:ext cx="3000000" cy="3000000"/>
        </p:xfrm>
        <a:graphic>
          <a:graphicData uri="http://schemas.openxmlformats.org/drawingml/2006/table">
            <a:tbl>
              <a:tblPr>
                <a:noFill/>
                <a:tableStyleId>{B5A9806A-D5AD-47BA-ADF1-B7AC7C029F56}</a:tableStyleId>
              </a:tblPr>
              <a:tblGrid>
                <a:gridCol w="1696625"/>
                <a:gridCol w="5806975"/>
              </a:tblGrid>
              <a:tr h="69865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Weeks</a:t>
                      </a:r>
                      <a:endParaRPr b="1"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600"/>
                        </a:spcBef>
                        <a:spcAft>
                          <a:spcPts val="600"/>
                        </a:spcAft>
                        <a:buNone/>
                      </a:pPr>
                      <a:r>
                        <a:rPr b="1" lang="en" sz="1200">
                          <a:latin typeface="Times New Roman"/>
                          <a:ea typeface="Times New Roman"/>
                          <a:cs typeface="Times New Roman"/>
                          <a:sym typeface="Times New Roman"/>
                        </a:rPr>
                        <a:t>Milestones of the week towards final deliverables</a:t>
                      </a:r>
                      <a:endParaRPr b="1"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156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1</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Times New Roman"/>
                          <a:ea typeface="Times New Roman"/>
                          <a:cs typeface="Times New Roman"/>
                          <a:sym typeface="Times New Roman"/>
                        </a:rPr>
                        <a:t>Project topic selection. Language selection for the application. </a:t>
                      </a:r>
                      <a:endParaRPr sz="1200">
                        <a:latin typeface="Times New Roman"/>
                        <a:ea typeface="Times New Roman"/>
                        <a:cs typeface="Times New Roman"/>
                        <a:sym typeface="Times New Roman"/>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156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2</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Times New Roman"/>
                          <a:ea typeface="Times New Roman"/>
                          <a:cs typeface="Times New Roman"/>
                          <a:sym typeface="Times New Roman"/>
                        </a:rPr>
                        <a:t>Getting Familiar with React.js.</a:t>
                      </a:r>
                      <a:endParaRPr sz="1200">
                        <a:latin typeface="Times New Roman"/>
                        <a:ea typeface="Times New Roman"/>
                        <a:cs typeface="Times New Roman"/>
                        <a:sym typeface="Times New Roman"/>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96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3</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Times New Roman"/>
                          <a:ea typeface="Times New Roman"/>
                          <a:cs typeface="Times New Roman"/>
                          <a:sym typeface="Times New Roman"/>
                        </a:rPr>
                        <a:t>Getting Familiar with AWS services (Simple Email Service, Cognito, DynamoDb, GraphQL and Amplify).</a:t>
                      </a:r>
                      <a:endParaRPr sz="1200">
                        <a:latin typeface="Times New Roman"/>
                        <a:ea typeface="Times New Roman"/>
                        <a:cs typeface="Times New Roman"/>
                        <a:sym typeface="Times New Roman"/>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96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4</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Times New Roman"/>
                          <a:ea typeface="Times New Roman"/>
                          <a:cs typeface="Times New Roman"/>
                          <a:sym typeface="Times New Roman"/>
                        </a:rPr>
                        <a:t>Implementing theoretical knowledge gained by developing a mini-project on React.js and AWS</a:t>
                      </a:r>
                      <a:endParaRPr sz="1200">
                        <a:latin typeface="Times New Roman"/>
                        <a:ea typeface="Times New Roman"/>
                        <a:cs typeface="Times New Roman"/>
                        <a:sym typeface="Times New Roman"/>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156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5</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Times New Roman"/>
                          <a:ea typeface="Times New Roman"/>
                          <a:cs typeface="Times New Roman"/>
                          <a:sym typeface="Times New Roman"/>
                        </a:rPr>
                        <a:t>Backend development.</a:t>
                      </a:r>
                      <a:endParaRPr sz="1200">
                        <a:latin typeface="Times New Roman"/>
                        <a:ea typeface="Times New Roman"/>
                        <a:cs typeface="Times New Roman"/>
                        <a:sym typeface="Times New Roman"/>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104" name="Google Shape;104;p19"/>
          <p:cNvPicPr preferRelativeResize="0"/>
          <p:nvPr/>
        </p:nvPicPr>
        <p:blipFill rotWithShape="1">
          <a:blip r:embed="rId3">
            <a:alphaModFix/>
          </a:blip>
          <a:srcRect b="15703" l="29578" r="29224" t="21129"/>
          <a:stretch/>
        </p:blipFill>
        <p:spPr>
          <a:xfrm>
            <a:off x="7736000" y="13"/>
            <a:ext cx="1055900" cy="876375"/>
          </a:xfrm>
          <a:prstGeom prst="rect">
            <a:avLst/>
          </a:prstGeom>
          <a:noFill/>
          <a:ln>
            <a:noFill/>
          </a:ln>
        </p:spPr>
      </p:pic>
      <p:pic>
        <p:nvPicPr>
          <p:cNvPr id="105" name="Google Shape;105;p19"/>
          <p:cNvPicPr preferRelativeResize="0"/>
          <p:nvPr/>
        </p:nvPicPr>
        <p:blipFill rotWithShape="1">
          <a:blip r:embed="rId4">
            <a:alphaModFix/>
          </a:blip>
          <a:srcRect b="29598" l="16127" r="16983" t="25479"/>
          <a:stretch/>
        </p:blipFill>
        <p:spPr>
          <a:xfrm>
            <a:off x="0" y="5525"/>
            <a:ext cx="2493050" cy="865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graphicFrame>
        <p:nvGraphicFramePr>
          <p:cNvPr id="110" name="Google Shape;110;p20"/>
          <p:cNvGraphicFramePr/>
          <p:nvPr/>
        </p:nvGraphicFramePr>
        <p:xfrm>
          <a:off x="1091350" y="400900"/>
          <a:ext cx="3000000" cy="3000000"/>
        </p:xfrm>
        <a:graphic>
          <a:graphicData uri="http://schemas.openxmlformats.org/drawingml/2006/table">
            <a:tbl>
              <a:tblPr>
                <a:noFill/>
                <a:tableStyleId>{B5A9806A-D5AD-47BA-ADF1-B7AC7C029F56}</a:tableStyleId>
              </a:tblPr>
              <a:tblGrid>
                <a:gridCol w="1657250"/>
                <a:gridCol w="5672200"/>
              </a:tblGrid>
              <a:tr h="744725">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Weeks</a:t>
                      </a:r>
                      <a:endParaRPr b="1"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600"/>
                        </a:spcBef>
                        <a:spcAft>
                          <a:spcPts val="600"/>
                        </a:spcAft>
                        <a:buNone/>
                      </a:pPr>
                      <a:r>
                        <a:rPr b="1" lang="en" sz="1200">
                          <a:latin typeface="Times New Roman"/>
                          <a:ea typeface="Times New Roman"/>
                          <a:cs typeface="Times New Roman"/>
                          <a:sym typeface="Times New Roman"/>
                        </a:rPr>
                        <a:t>Milestones of the week towards final deliverables</a:t>
                      </a:r>
                      <a:endParaRPr b="1"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496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6</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Cambria"/>
                          <a:ea typeface="Cambria"/>
                          <a:cs typeface="Cambria"/>
                          <a:sym typeface="Cambria"/>
                        </a:rPr>
                        <a:t>Backend development.</a:t>
                      </a:r>
                      <a:endParaRPr sz="1200">
                        <a:latin typeface="Cambria"/>
                        <a:ea typeface="Cambria"/>
                        <a:cs typeface="Cambria"/>
                        <a:sym typeface="Cambria"/>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496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7</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Cambria"/>
                          <a:ea typeface="Cambria"/>
                          <a:cs typeface="Cambria"/>
                          <a:sym typeface="Cambria"/>
                        </a:rPr>
                        <a:t>Frontend development</a:t>
                      </a:r>
                      <a:endParaRPr sz="1200">
                        <a:latin typeface="Cambria"/>
                        <a:ea typeface="Cambria"/>
                        <a:cs typeface="Cambria"/>
                        <a:sym typeface="Cambria"/>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7420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8</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Cambria"/>
                          <a:ea typeface="Cambria"/>
                          <a:cs typeface="Cambria"/>
                          <a:sym typeface="Cambria"/>
                        </a:rPr>
                        <a:t>Integration of the Frontend with the Backend </a:t>
                      </a:r>
                      <a:endParaRPr sz="1200">
                        <a:latin typeface="Cambria"/>
                        <a:ea typeface="Cambria"/>
                        <a:cs typeface="Cambria"/>
                        <a:sym typeface="Cambria"/>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7420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9</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Cambria"/>
                          <a:ea typeface="Cambria"/>
                          <a:cs typeface="Cambria"/>
                          <a:sym typeface="Cambria"/>
                        </a:rPr>
                        <a:t>Hosting application on AWS</a:t>
                      </a:r>
                      <a:endParaRPr sz="1200">
                        <a:latin typeface="Cambria"/>
                        <a:ea typeface="Cambria"/>
                        <a:cs typeface="Cambria"/>
                        <a:sym typeface="Cambria"/>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496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Week 10</a:t>
                      </a:r>
                      <a:endParaRPr sz="12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600"/>
                        </a:spcBef>
                        <a:spcAft>
                          <a:spcPts val="600"/>
                        </a:spcAft>
                        <a:buNone/>
                      </a:pPr>
                      <a:r>
                        <a:rPr lang="en" sz="1200">
                          <a:latin typeface="Cambria"/>
                          <a:ea typeface="Cambria"/>
                          <a:cs typeface="Cambria"/>
                          <a:sym typeface="Cambria"/>
                        </a:rPr>
                        <a:t>Testing the application for bugs and errors</a:t>
                      </a:r>
                      <a:endParaRPr sz="1200">
                        <a:latin typeface="Cambria"/>
                        <a:ea typeface="Cambria"/>
                        <a:cs typeface="Cambria"/>
                        <a:sym typeface="Cambria"/>
                      </a:endParaRPr>
                    </a:p>
                  </a:txBody>
                  <a:tcPr marT="0" marB="0"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111" name="Google Shape;111;p20"/>
          <p:cNvPicPr preferRelativeResize="0"/>
          <p:nvPr/>
        </p:nvPicPr>
        <p:blipFill rotWithShape="1">
          <a:blip r:embed="rId3">
            <a:alphaModFix/>
          </a:blip>
          <a:srcRect b="40196" l="13414" r="10753" t="33159"/>
          <a:stretch/>
        </p:blipFill>
        <p:spPr>
          <a:xfrm>
            <a:off x="2608625" y="4362800"/>
            <a:ext cx="3705525" cy="59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5110175" y="1859225"/>
            <a:ext cx="381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Create New User Page</a:t>
            </a:r>
            <a:endParaRPr/>
          </a:p>
        </p:txBody>
      </p:sp>
      <p:pic>
        <p:nvPicPr>
          <p:cNvPr id="117" name="Google Shape;117;p21"/>
          <p:cNvPicPr preferRelativeResize="0"/>
          <p:nvPr/>
        </p:nvPicPr>
        <p:blipFill>
          <a:blip r:embed="rId3">
            <a:alphaModFix/>
          </a:blip>
          <a:stretch>
            <a:fillRect/>
          </a:stretch>
        </p:blipFill>
        <p:spPr>
          <a:xfrm>
            <a:off x="-9" y="0"/>
            <a:ext cx="4705918" cy="5143500"/>
          </a:xfrm>
          <a:prstGeom prst="rect">
            <a:avLst/>
          </a:prstGeom>
          <a:noFill/>
          <a:ln>
            <a:noFill/>
          </a:ln>
        </p:spPr>
      </p:pic>
      <p:sp>
        <p:nvSpPr>
          <p:cNvPr id="118" name="Google Shape;118;p21"/>
          <p:cNvSpPr txBox="1"/>
          <p:nvPr>
            <p:ph type="title"/>
          </p:nvPr>
        </p:nvSpPr>
        <p:spPr>
          <a:xfrm>
            <a:off x="4822600" y="266700"/>
            <a:ext cx="4151700" cy="7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Screenshots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